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p4" ContentType="video/unknown"/>
  <Override PartName="/ppt/notesSlides/notesSlide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s>

</file>

<file path=ppt/media/image1.png>
</file>

<file path=ppt/media/image1.tif>
</file>

<file path=ppt/media/image2.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2" name="Shape 132"/>
          <p:cNvSpPr/>
          <p:nvPr>
            <p:ph type="sldImg"/>
          </p:nvPr>
        </p:nvSpPr>
        <p:spPr>
          <a:xfrm>
            <a:off x="1143000" y="685800"/>
            <a:ext cx="4572000" cy="3429000"/>
          </a:xfrm>
          <a:prstGeom prst="rect">
            <a:avLst/>
          </a:prstGeom>
        </p:spPr>
        <p:txBody>
          <a:bodyPr/>
          <a:lstStyle/>
          <a:p>
            <a:pPr/>
          </a:p>
        </p:txBody>
      </p:sp>
      <p:sp>
        <p:nvSpPr>
          <p:cNvPr id="133" name="Shape 13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 Id="rId3" Type="http://schemas.openxmlformats.org/officeDocument/2006/relationships/hyperlink" Target="https://github.com/braddelong/public-files/blob/master/video-module-0-intro-2020-05-14.mp4" TargetMode="External"/><Relationship Id="rId4" Type="http://schemas.openxmlformats.org/officeDocument/2006/relationships/hyperlink" Target="https://www.youtube.com/watch?v=AnSjX8ClAXQ" TargetMode="External"/><Relationship Id="rId5" Type="http://schemas.openxmlformats.org/officeDocument/2006/relationships/hyperlink" Target="https://www.bradford-delong.com/2020/05/intro-how-do-we-learn-online-especially.html" TargetMode="Externa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 Id="rId3" Type="http://schemas.openxmlformats.org/officeDocument/2006/relationships/hyperlink" Target="https://github.com/braddelong/public-files/blob/master/video-module-0-intro-2020-05-14.mp4" TargetMode="External"/><Relationship Id="rId4" Type="http://schemas.openxmlformats.org/officeDocument/2006/relationships/hyperlink" Target="https://www.youtube.com/watch?v=AnSjX8ClAXQ" TargetMode="External"/><Relationship Id="rId5" Type="http://schemas.openxmlformats.org/officeDocument/2006/relationships/hyperlink" Target="https://www.bradford-delong.com/2020/05/intro-how-do-we-learn-online-especially.html"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Shape 140"/>
          <p:cNvSpPr/>
          <p:nvPr>
            <p:ph type="sldImg"/>
          </p:nvPr>
        </p:nvSpPr>
        <p:spPr>
          <a:prstGeom prst="rect">
            <a:avLst/>
          </a:prstGeom>
        </p:spPr>
        <p:txBody>
          <a:bodyPr/>
          <a:lstStyle/>
          <a:p>
            <a:pPr/>
          </a:p>
        </p:txBody>
      </p:sp>
      <p:sp>
        <p:nvSpPr>
          <p:cNvPr id="141" name="Shape 141"/>
          <p:cNvSpPr/>
          <p:nvPr>
            <p:ph type="body" sz="quarter" idx="1"/>
          </p:nvPr>
        </p:nvSpPr>
        <p:spPr>
          <a:prstGeom prst="rect">
            <a:avLst/>
          </a:prstGeom>
        </p:spPr>
        <p:txBody>
          <a:bodyPr/>
          <a:lstStyle/>
          <a:p>
            <a:pPr/>
            <a:r>
              <a:t>Welcome. I am Brad DeLong.</a:t>
            </a:r>
          </a:p>
          <a:p>
            <a:pPr/>
            <a:r>
              <a:t>Videos are arresting. Videos are essential. But videos are also a pale shadow of and thus much more boring than in person presence. </a:t>
            </a:r>
          </a:p>
          <a:p>
            <a:pPr/>
            <a:r>
              <a:t>It is, therefore, hard to maintain engagement without superb actors and an entire focused team of Hollywood professionals. </a:t>
            </a:r>
          </a:p>
          <a:p>
            <a:pPr/>
            <a:r>
              <a:t>So let me be brief:</a:t>
            </a:r>
          </a:p>
          <a:p>
            <a:pPr/>
            <a:r>
              <a:t>I am recording this from my basement in the spring of coronavirus, as American universities frantically pile online so that we can keep teaching. And as we do so we face an intellectual crisis. </a:t>
            </a:r>
          </a:p>
          <a:p>
            <a:pPr/>
            <a:r>
              <a:t>The intellectual crisis is this:</a:t>
            </a:r>
          </a:p>
          <a:p>
            <a:pPr/>
            <a:r>
              <a:t>Universities got their start, back when books were really expensive, as the only places you could read lots of books (in the library) and listen to lots of books being read aloud (in the lectures). But then came Johann Gutenberg, and books became really cheap. You could have your library, and read your books, almost anywhere. </a:t>
            </a:r>
          </a:p>
          <a:p>
            <a:pPr/>
            <a:r>
              <a:t>Yet universities did not disappear.</a:t>
            </a:r>
          </a:p>
          <a:p>
            <a:pPr/>
            <a:r>
              <a:t>Rather, over the past half millennium, they have flourished. </a:t>
            </a:r>
          </a:p>
          <a:p>
            <a:pPr/>
            <a:r>
              <a:t>Why?</a:t>
            </a:r>
          </a:p>
          <a:p>
            <a:pPr/>
            <a:r>
              <a:t>Unless and until we successfully answer that question, we are going to make a total hash of moving online. Here I take a stab at suggesting possible answers to this “why?” question.</a:t>
            </a:r>
          </a:p>
          <a:p>
            <a:pPr/>
            <a:r>
              <a:t>And here I also ask and suggest some possible answers to the questions: what is economics? And: what is economics good for?</a:t>
            </a:r>
          </a:p>
          <a:p>
            <a:pPr/>
            <a:r>
              <a:t>Once again: welcome. I very much hope you have fun here. I very much hope you learn stuff here.</a:t>
            </a:r>
          </a:p>
          <a:p>
            <a:pPr/>
            <a:r>
              <a:t>——</a:t>
            </a:r>
          </a:p>
          <a:p>
            <a:pPr/>
            <a:r>
              <a:t>&lt;</a:t>
            </a:r>
            <a:r>
              <a:rPr u="sng">
                <a:solidFill>
                  <a:srgbClr val="0000FF"/>
                </a:solidFill>
                <a:uFill>
                  <a:solidFill>
                    <a:srgbClr val="0000FF"/>
                  </a:solidFill>
                </a:uFill>
                <a:hlinkClick r:id="rId3" invalidUrl="" action="" tgtFrame="" tooltip="" history="1" highlightClick="0" endSnd="0"/>
              </a:rPr>
              <a:t>https://github.com/braddelong/public-files/blob/master/video-module-0-intro-2020-05-14.mp4</a:t>
            </a:r>
            <a:r>
              <a:t>&gt; </a:t>
            </a:r>
          </a:p>
          <a:p>
            <a:pPr/>
            <a:r>
              <a:t>&lt;</a:t>
            </a:r>
            <a:r>
              <a:rPr u="sng">
                <a:solidFill>
                  <a:srgbClr val="0000FF"/>
                </a:solidFill>
                <a:uFill>
                  <a:solidFill>
                    <a:srgbClr val="0000FF"/>
                  </a:solidFill>
                </a:uFill>
                <a:hlinkClick r:id="rId4" invalidUrl="" action="" tgtFrame="" tooltip="" history="1" highlightClick="0" endSnd="0"/>
              </a:rPr>
              <a:t>https://www.youtube.com/watch?v=AnSjX8ClAXQ</a:t>
            </a:r>
            <a:r>
              <a:t>&gt; </a:t>
            </a:r>
          </a:p>
          <a:p>
            <a:pPr/>
            <a:r>
              <a:t>Intro: How Do We Learn (Online Especially)?: Video &lt;</a:t>
            </a:r>
            <a:r>
              <a:rPr u="sng">
                <a:solidFill>
                  <a:srgbClr val="0000FF"/>
                </a:solidFill>
                <a:uFill>
                  <a:solidFill>
                    <a:srgbClr val="0000FF"/>
                  </a:solidFill>
                </a:uFill>
                <a:hlinkClick r:id="rId5" invalidUrl="" action="" tgtFrame="" tooltip="" history="1" highlightClick="0" endSnd="0"/>
              </a:rPr>
              <a:t>https://www.bradford-delong.com/2020/05/intro-how-do-we-learn-online-especially.html</a:t>
            </a:r>
            <a:r>
              <a:t>&gt;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Shape 147"/>
          <p:cNvSpPr/>
          <p:nvPr>
            <p:ph type="sldImg"/>
          </p:nvPr>
        </p:nvSpPr>
        <p:spPr>
          <a:prstGeom prst="rect">
            <a:avLst/>
          </a:prstGeom>
        </p:spPr>
        <p:txBody>
          <a:bodyPr/>
          <a:lstStyle/>
          <a:p>
            <a:pPr/>
          </a:p>
        </p:txBody>
      </p:sp>
      <p:sp>
        <p:nvSpPr>
          <p:cNvPr id="148" name="Shape 148"/>
          <p:cNvSpPr/>
          <p:nvPr>
            <p:ph type="body" sz="quarter" idx="1"/>
          </p:nvPr>
        </p:nvSpPr>
        <p:spPr>
          <a:prstGeom prst="rect">
            <a:avLst/>
          </a:prstGeom>
        </p:spPr>
        <p:txBody>
          <a:bodyPr/>
          <a:lstStyle/>
          <a:p>
            <a:pPr/>
            <a:r>
              <a:t>Welcome. I am Brad DeLong.</a:t>
            </a:r>
          </a:p>
          <a:p>
            <a:pPr/>
            <a:r>
              <a:t>Videos are arresting. Videos are essential. But videos are also a pale shadow of and thus much more boring than in person presence. </a:t>
            </a:r>
          </a:p>
          <a:p>
            <a:pPr/>
            <a:r>
              <a:t>It is, therefore, hard to maintain engagement without superb actors and an entire focused team of Hollywood professionals. </a:t>
            </a:r>
          </a:p>
          <a:p>
            <a:pPr/>
            <a:r>
              <a:t>So let me be brief:</a:t>
            </a:r>
          </a:p>
          <a:p>
            <a:pPr/>
            <a:r>
              <a:t>I am recording this from my basement in the spring of coronavirus, as American universities frantically pile online so that we can keep teaching. And as we do so we face an intellectual crisis. </a:t>
            </a:r>
          </a:p>
          <a:p>
            <a:pPr/>
            <a:r>
              <a:t>The intellectual crisis is this:</a:t>
            </a:r>
          </a:p>
          <a:p>
            <a:pPr/>
            <a:r>
              <a:t>Universities got their start, back when books were really expensive, as the only places you could read lots of books (in the library) and listen to lots of books being read aloud (in the lectures). But then came Johann Gutenberg, and books became really cheap. You could have your library, and read your books, almost anywhere. </a:t>
            </a:r>
          </a:p>
          <a:p>
            <a:pPr/>
            <a:r>
              <a:t>Yet universities did not disappear.</a:t>
            </a:r>
          </a:p>
          <a:p>
            <a:pPr/>
            <a:r>
              <a:t>Rather, over the past half millennium, they have flourished. </a:t>
            </a:r>
          </a:p>
          <a:p>
            <a:pPr/>
            <a:r>
              <a:t>Why?</a:t>
            </a:r>
          </a:p>
          <a:p>
            <a:pPr/>
            <a:r>
              <a:t>Unless and until we successfully answer that question, we are going to make a total hash of moving online. Here I take a stab at suggesting possible answers to this “why?” question.</a:t>
            </a:r>
          </a:p>
          <a:p>
            <a:pPr/>
            <a:r>
              <a:t>And here I also ask and suggest some possible answers to the questions: what is economics? And: what is economics good for?</a:t>
            </a:r>
          </a:p>
          <a:p>
            <a:pPr/>
            <a:r>
              <a:t>Once again: welcome. I very much hope you have fun here. I very much hope you learn stuff here.</a:t>
            </a:r>
          </a:p>
          <a:p>
            <a:pPr/>
            <a:r>
              <a:t>——</a:t>
            </a:r>
          </a:p>
          <a:p>
            <a:pPr/>
            <a:r>
              <a:t>&lt;</a:t>
            </a:r>
            <a:r>
              <a:rPr u="sng">
                <a:solidFill>
                  <a:srgbClr val="0000FF"/>
                </a:solidFill>
                <a:uFill>
                  <a:solidFill>
                    <a:srgbClr val="0000FF"/>
                  </a:solidFill>
                </a:uFill>
                <a:hlinkClick r:id="rId3" invalidUrl="" action="" tgtFrame="" tooltip="" history="1" highlightClick="0" endSnd="0"/>
              </a:rPr>
              <a:t>https://github.com/braddelong/public-files/blob/master/video-module-0-intro-2020-05-14.mp4</a:t>
            </a:r>
            <a:r>
              <a:t>&gt; </a:t>
            </a:r>
          </a:p>
          <a:p>
            <a:pPr/>
            <a:r>
              <a:t>&lt;</a:t>
            </a:r>
            <a:r>
              <a:rPr u="sng">
                <a:solidFill>
                  <a:srgbClr val="0000FF"/>
                </a:solidFill>
                <a:uFill>
                  <a:solidFill>
                    <a:srgbClr val="0000FF"/>
                  </a:solidFill>
                </a:uFill>
                <a:hlinkClick r:id="rId4" invalidUrl="" action="" tgtFrame="" tooltip="" history="1" highlightClick="0" endSnd="0"/>
              </a:rPr>
              <a:t>https://www.youtube.com/watch?v=AnSjX8ClAXQ</a:t>
            </a:r>
            <a:r>
              <a:t>&gt; </a:t>
            </a:r>
          </a:p>
          <a:p>
            <a:pPr/>
            <a:r>
              <a:t>Intro: How Do We Learn (Online Especially)?: Video &lt;</a:t>
            </a:r>
            <a:r>
              <a:rPr u="sng">
                <a:solidFill>
                  <a:srgbClr val="0000FF"/>
                </a:solidFill>
                <a:uFill>
                  <a:solidFill>
                    <a:srgbClr val="0000FF"/>
                  </a:solidFill>
                </a:uFill>
                <a:hlinkClick r:id="rId5" invalidUrl="" action="" tgtFrame="" tooltip="" history="1" highlightClick="0" endSnd="0"/>
              </a:rPr>
              <a:t>https://www.bradford-delong.com/2020/05/intro-how-do-we-learn-online-especially.html</a:t>
            </a:r>
            <a:r>
              <a:t>&gt;</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video" Target="../media/media1.mp4"/><Relationship Id="rId4" Type="http://schemas.microsoft.com/office/2007/relationships/media" Target="../media/media1.mp4"/><Relationship Id="rId5" Type="http://schemas.openxmlformats.org/officeDocument/2006/relationships/image" Target="../media/image1.png"/><Relationship Id="rId6" Type="http://schemas.openxmlformats.org/officeDocument/2006/relationships/hyperlink" Target="https://www.icloud.com/keynote/0hKUPRSiDeqytMrEOMgwWUebA" TargetMode="External"/><Relationship Id="rId7" Type="http://schemas.openxmlformats.org/officeDocument/2006/relationships/hyperlink" Target="https://github.com/braddelong/public-files/blob/master/video-module-0-intro-2020-05-14.mp4" TargetMode="External"/><Relationship Id="rId8" Type="http://schemas.openxmlformats.org/officeDocument/2006/relationships/hyperlink" Target="https://www.youtube.com/watch?v=AnSjX8ClAXQ" TargetMode="External"/><Relationship Id="rId9" Type="http://schemas.openxmlformats.org/officeDocument/2006/relationships/hyperlink" Target="https://www.bradford-delong.com/2020/05/intro-how-do-we-learn-online-especially.html"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github.com/braddelong/public-files/blob/master/video-module-0-intro-2020-05-14.mp4" TargetMode="External"/><Relationship Id="rId4" Type="http://schemas.openxmlformats.org/officeDocument/2006/relationships/hyperlink" Target="https://www.youtube.com/watch?v=AnSjX8ClAXQ" TargetMode="External"/><Relationship Id="rId5" Type="http://schemas.openxmlformats.org/officeDocument/2006/relationships/hyperlink" Target="https://www.bradford-delong.com/2020/05/intro-how-do-we-learn-online-especially.html"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delong@econ.berkeley.edu" TargetMode="External"/><Relationship Id="rId3" Type="http://schemas.openxmlformats.org/officeDocument/2006/relationships/hyperlink" Target="https://bcourses.berkeley.edu/courses/1493152" TargetMode="External"/><Relationship Id="rId4" Type="http://schemas.openxmlformats.org/officeDocument/2006/relationships/hyperlink" Target="https://github.com/braddelong/public-files/blob/master/econ-115-master.pptx" TargetMode="External"/><Relationship Id="rId5" Type="http://schemas.openxmlformats.org/officeDocument/2006/relationships/hyperlink" Target="https://www.icloud.com/keynote/0oWNqxKlrwJZn8H1UbIfG-LBg"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www.icloud.com/keynote/0FVJH3UuqPuq91KpU0jRc1vRQ" TargetMode="External"/><Relationship Id="rId3" Type="http://schemas.openxmlformats.org/officeDocument/2006/relationships/hyperlink" Target="https://en.wikipedia.org/wiki/J._Bradford_DeLong" TargetMode="External"/><Relationship Id="rId4" Type="http://schemas.openxmlformats.org/officeDocument/2006/relationships/image" Target="../media/image1.tif"/><Relationship Id="rId5" Type="http://schemas.openxmlformats.org/officeDocument/2006/relationships/hyperlink" Target="https://en.wikipedia.org/wiki/University_of_al-Qarawiyyin" TargetMode="External"/><Relationship Id="rId6"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About the Course"/>
          <p:cNvSpPr txBox="1"/>
          <p:nvPr>
            <p:ph type="title" idx="4294967295"/>
          </p:nvPr>
        </p:nvSpPr>
        <p:spPr>
          <a:xfrm>
            <a:off x="112563" y="-3"/>
            <a:ext cx="8890001" cy="1143001"/>
          </a:xfrm>
          <a:prstGeom prst="rect">
            <a:avLst/>
          </a:prstGeom>
        </p:spPr>
        <p:txBody>
          <a:bodyPr lIns="45718" tIns="45718" rIns="45718" bIns="45718"/>
          <a:lstStyle>
            <a:lvl1pPr defTabSz="201168">
              <a:defRPr sz="3520"/>
            </a:lvl1pPr>
          </a:lstStyle>
          <a:p>
            <a:pPr/>
            <a:r>
              <a:t>Video Introduction: 0. As Class Begins…</a:t>
            </a:r>
          </a:p>
        </p:txBody>
      </p:sp>
      <p:sp>
        <p:nvSpPr>
          <p:cNvPr id="136" name="1:37 of vide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1:37 of video</a:t>
            </a:r>
          </a:p>
        </p:txBody>
      </p:sp>
      <p:sp>
        <p:nvSpPr>
          <p:cNvPr id="137" name="Link"/>
          <p:cNvSpPr txBox="1"/>
          <p:nvPr/>
        </p:nvSpPr>
        <p:spPr>
          <a:xfrm>
            <a:off x="5827563" y="4029435"/>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pic>
        <p:nvPicPr>
          <p:cNvPr id="138" name="video-module-0-intro-2020-05-14.mp4" descr="video-module-0-intro-2020-05-14.mp4"/>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436739" y="1142997"/>
            <a:ext cx="8309537" cy="4674115"/>
          </a:xfrm>
          <a:prstGeom prst="rect">
            <a:avLst/>
          </a:prstGeom>
          <a:ln w="12700">
            <a:miter lim="400000"/>
          </a:ln>
        </p:spPr>
      </p:pic>
      <p:sp>
        <p:nvSpPr>
          <p:cNvPr id="139" name="The long 20th century will in all likelihood be seen in the future as the watershed in human experience:…"/>
          <p:cNvSpPr txBox="1"/>
          <p:nvPr>
            <p:ph type="body" sz="quarter" idx="4294967295"/>
          </p:nvPr>
        </p:nvSpPr>
        <p:spPr>
          <a:xfrm>
            <a:off x="112563" y="5817111"/>
            <a:ext cx="8890001" cy="723387"/>
          </a:xfrm>
          <a:prstGeom prst="rect">
            <a:avLst/>
          </a:prstGeom>
        </p:spPr>
        <p:txBody>
          <a:bodyPr lIns="45718" tIns="45718" rIns="45718" bIns="45718" anchor="t"/>
          <a:lstStyle/>
          <a:p>
            <a:pPr marL="0" indent="0" defTabSz="201168">
              <a:spcBef>
                <a:spcPts val="200"/>
              </a:spcBef>
              <a:buSzTx/>
              <a:buNone/>
              <a:defRPr b="1" sz="1320">
                <a:uFill>
                  <a:solidFill>
                    <a:srgbClr val="000000"/>
                  </a:solidFill>
                </a:uFill>
                <a:latin typeface="+mj-lt"/>
                <a:ea typeface="+mj-ea"/>
                <a:cs typeface="+mj-cs"/>
                <a:sym typeface="Helvetica"/>
              </a:defRPr>
            </a:pPr>
            <a:r>
              <a:t>Welcome!: </a:t>
            </a:r>
            <a:r>
              <a:rPr b="0" sz="1056">
                <a:latin typeface="Times New Roman"/>
                <a:ea typeface="Times New Roman"/>
                <a:cs typeface="Times New Roman"/>
                <a:sym typeface="Times New Roman"/>
              </a:rPr>
              <a:t>How do we learn? Especially now, with COVID-19, when we are online? We need an answer to that question if we are not going to make a hash of this… &amp; what is economics? What is it good for? </a:t>
            </a:r>
            <a:r>
              <a:rPr b="0" sz="1056">
                <a:latin typeface="Times New Roman"/>
                <a:ea typeface="Times New Roman"/>
                <a:cs typeface="Times New Roman"/>
                <a:sym typeface="Times New Roman"/>
              </a:rPr>
              <a:t>&lt;</a:t>
            </a:r>
            <a:r>
              <a:rPr b="0" sz="1056" u="sng">
                <a:solidFill>
                  <a:srgbClr val="0000FF"/>
                </a:solidFill>
                <a:uFill>
                  <a:solidFill>
                    <a:srgbClr val="0000FF"/>
                  </a:solidFill>
                </a:uFill>
                <a:latin typeface="Times New Roman"/>
                <a:ea typeface="Times New Roman"/>
                <a:cs typeface="Times New Roman"/>
                <a:sym typeface="Times New Roman"/>
                <a:hlinkClick r:id="rId6" invalidUrl="" action="" tgtFrame="" tooltip="" history="1" highlightClick="0" endSnd="0"/>
              </a:rPr>
              <a:t>https://www.icloud.com/keynote/0hKUPRSiDeqytMrEOMgwWUebA</a:t>
            </a:r>
            <a:r>
              <a:rPr b="0" sz="1056">
                <a:latin typeface="Times New Roman"/>
                <a:ea typeface="Times New Roman"/>
                <a:cs typeface="Times New Roman"/>
                <a:sym typeface="Times New Roman"/>
              </a:rPr>
              <a:t>&gt;</a:t>
            </a:r>
            <a:r>
              <a:rPr b="0" sz="1056">
                <a:latin typeface="Times New Roman"/>
                <a:ea typeface="Times New Roman"/>
                <a:cs typeface="Times New Roman"/>
                <a:sym typeface="Times New Roman"/>
              </a:rPr>
              <a:t>  </a:t>
            </a:r>
            <a:r>
              <a:rPr b="0" sz="1056">
                <a:latin typeface="Times New Roman"/>
                <a:ea typeface="Times New Roman"/>
                <a:cs typeface="Times New Roman"/>
                <a:sym typeface="Times New Roman"/>
              </a:rPr>
              <a:t>&lt;</a:t>
            </a:r>
            <a:r>
              <a:rPr b="0" sz="1056" u="sng">
                <a:solidFill>
                  <a:srgbClr val="0000FF"/>
                </a:solidFill>
                <a:uFill>
                  <a:solidFill>
                    <a:srgbClr val="0000FF"/>
                  </a:solidFill>
                </a:uFill>
                <a:latin typeface="Times New Roman"/>
                <a:ea typeface="Times New Roman"/>
                <a:cs typeface="Times New Roman"/>
                <a:sym typeface="Times New Roman"/>
                <a:hlinkClick r:id="rId7" invalidUrl="" action="" tgtFrame="" tooltip="" history="1" highlightClick="0" endSnd="0"/>
              </a:rPr>
              <a:t>https://github.com/braddelong/public-files/blob/master/video-module-0-intro-2020-05-14.mp4</a:t>
            </a:r>
            <a:r>
              <a:rPr b="0" sz="1056">
                <a:latin typeface="Times New Roman"/>
                <a:ea typeface="Times New Roman"/>
                <a:cs typeface="Times New Roman"/>
                <a:sym typeface="Times New Roman"/>
              </a:rPr>
              <a:t>&gt; &lt;</a:t>
            </a:r>
            <a:r>
              <a:rPr b="0" sz="1056" u="sng">
                <a:solidFill>
                  <a:srgbClr val="0000FF"/>
                </a:solidFill>
                <a:uFill>
                  <a:solidFill>
                    <a:srgbClr val="0000FF"/>
                  </a:solidFill>
                </a:uFill>
                <a:latin typeface="Times New Roman"/>
                <a:ea typeface="Times New Roman"/>
                <a:cs typeface="Times New Roman"/>
                <a:sym typeface="Times New Roman"/>
                <a:hlinkClick r:id="rId8" invalidUrl="" action="" tgtFrame="" tooltip="" history="1" highlightClick="0" endSnd="0"/>
              </a:rPr>
              <a:t>https://www.youtube.com/watch?v=AnSjX8ClAXQ</a:t>
            </a:r>
            <a:r>
              <a:rPr b="0" sz="1056">
                <a:latin typeface="Times New Roman"/>
                <a:ea typeface="Times New Roman"/>
                <a:cs typeface="Times New Roman"/>
                <a:sym typeface="Times New Roman"/>
              </a:rPr>
              <a:t>&gt; &lt;</a:t>
            </a:r>
            <a:r>
              <a:rPr b="0" sz="1056" u="sng">
                <a:solidFill>
                  <a:srgbClr val="0000FF"/>
                </a:solidFill>
                <a:uFill>
                  <a:solidFill>
                    <a:srgbClr val="0000FF"/>
                  </a:solidFill>
                </a:uFill>
                <a:latin typeface="Times New Roman"/>
                <a:ea typeface="Times New Roman"/>
                <a:cs typeface="Times New Roman"/>
                <a:sym typeface="Times New Roman"/>
                <a:hlinkClick r:id="rId9" invalidUrl="" action="" tgtFrame="" tooltip="" history="1" highlightClick="0" endSnd="0"/>
              </a:rPr>
              <a:t>https://www.bradford-delong.com/2020/05/intro-how-do-we-learn-online-especially.html</a:t>
            </a:r>
            <a:r>
              <a:rPr b="0" sz="1056">
                <a:latin typeface="Times New Roman"/>
                <a:ea typeface="Times New Roman"/>
                <a:cs typeface="Times New Roman"/>
                <a:sym typeface="Times New Roman"/>
              </a:rPr>
              <a:t>&gt;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7360000" fill="hold"/>
                                        <p:tgtEl>
                                          <p:spTgt spid="138"/>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38"/>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About the Course"/>
          <p:cNvSpPr txBox="1"/>
          <p:nvPr>
            <p:ph type="title" idx="4294967295"/>
          </p:nvPr>
        </p:nvSpPr>
        <p:spPr>
          <a:xfrm>
            <a:off x="112563" y="-3"/>
            <a:ext cx="8890001" cy="1143001"/>
          </a:xfrm>
          <a:prstGeom prst="rect">
            <a:avLst/>
          </a:prstGeom>
        </p:spPr>
        <p:txBody>
          <a:bodyPr lIns="45718" tIns="45718" rIns="45718" bIns="45718"/>
          <a:lstStyle>
            <a:lvl1pPr defTabSz="320396">
              <a:defRPr sz="6240">
                <a:solidFill>
                  <a:srgbClr val="000080"/>
                </a:solidFill>
                <a:uFillTx/>
              </a:defRPr>
            </a:lvl1pPr>
          </a:lstStyle>
          <a:p>
            <a:pPr/>
            <a:r>
              <a:t>Video Introduction Text</a:t>
            </a:r>
          </a:p>
        </p:txBody>
      </p:sp>
      <p:sp>
        <p:nvSpPr>
          <p:cNvPr id="144" name="The long 20th century will in all likelihood be seen in the future as the watershed in human experience:…"/>
          <p:cNvSpPr txBox="1"/>
          <p:nvPr>
            <p:ph type="body" sz="half" idx="4294967295"/>
          </p:nvPr>
        </p:nvSpPr>
        <p:spPr>
          <a:xfrm>
            <a:off x="112563" y="1142997"/>
            <a:ext cx="4127501" cy="5397501"/>
          </a:xfrm>
          <a:prstGeom prst="rect">
            <a:avLst/>
          </a:prstGeom>
        </p:spPr>
        <p:txBody>
          <a:bodyPr lIns="45718" tIns="45718" rIns="45718" bIns="45718" anchor="t"/>
          <a:lstStyle/>
          <a:p>
            <a:pPr marL="0" indent="0" defTabSz="238243">
              <a:spcBef>
                <a:spcPts val="900"/>
              </a:spcBef>
              <a:buSzTx/>
              <a:buNone/>
              <a:defRPr sz="1392">
                <a:latin typeface="Times New Roman"/>
                <a:ea typeface="Times New Roman"/>
                <a:cs typeface="Times New Roman"/>
                <a:sym typeface="Times New Roman"/>
              </a:defRPr>
            </a:pPr>
            <a:r>
              <a:t>Welcome. I am Brad DeLong.</a:t>
            </a:r>
          </a:p>
          <a:p>
            <a:pPr marL="0" indent="0" defTabSz="238243">
              <a:spcBef>
                <a:spcPts val="900"/>
              </a:spcBef>
              <a:buSzTx/>
              <a:buNone/>
              <a:defRPr sz="1392">
                <a:latin typeface="Times New Roman"/>
                <a:ea typeface="Times New Roman"/>
                <a:cs typeface="Times New Roman"/>
                <a:sym typeface="Times New Roman"/>
              </a:defRPr>
            </a:pPr>
            <a:r>
              <a:t>Videos are arresting. Videos are essential. But videos are also a pale shadow of and thus much more boring than in person presence. </a:t>
            </a:r>
          </a:p>
          <a:p>
            <a:pPr marL="0" indent="0" defTabSz="238243">
              <a:spcBef>
                <a:spcPts val="900"/>
              </a:spcBef>
              <a:buSzTx/>
              <a:buNone/>
              <a:defRPr sz="1392">
                <a:latin typeface="Times New Roman"/>
                <a:ea typeface="Times New Roman"/>
                <a:cs typeface="Times New Roman"/>
                <a:sym typeface="Times New Roman"/>
              </a:defRPr>
            </a:pPr>
            <a:r>
              <a:t>It is, therefore, hard to maintain engagement without superb actors and an entire focused team of Hollywood professionals. </a:t>
            </a:r>
          </a:p>
          <a:p>
            <a:pPr marL="0" indent="0" defTabSz="238243">
              <a:spcBef>
                <a:spcPts val="900"/>
              </a:spcBef>
              <a:buSzTx/>
              <a:buNone/>
              <a:defRPr sz="1392">
                <a:latin typeface="Times New Roman"/>
                <a:ea typeface="Times New Roman"/>
                <a:cs typeface="Times New Roman"/>
                <a:sym typeface="Times New Roman"/>
              </a:defRPr>
            </a:pPr>
            <a:r>
              <a:t>So let me be brief:</a:t>
            </a:r>
          </a:p>
          <a:p>
            <a:pPr marL="0" indent="0" defTabSz="238243">
              <a:spcBef>
                <a:spcPts val="900"/>
              </a:spcBef>
              <a:buSzTx/>
              <a:buNone/>
              <a:defRPr sz="1392">
                <a:latin typeface="Times New Roman"/>
                <a:ea typeface="Times New Roman"/>
                <a:cs typeface="Times New Roman"/>
                <a:sym typeface="Times New Roman"/>
              </a:defRPr>
            </a:pPr>
            <a:r>
              <a:t>I am recording this from my basement in the spring of coronavirus, as American universities frantically pile online so that we can keep teaching. And as we do so we face an intellectual crisis. </a:t>
            </a:r>
          </a:p>
          <a:p>
            <a:pPr marL="0" indent="0" defTabSz="238243">
              <a:spcBef>
                <a:spcPts val="900"/>
              </a:spcBef>
              <a:buSzTx/>
              <a:buNone/>
              <a:defRPr sz="1392">
                <a:latin typeface="Times New Roman"/>
                <a:ea typeface="Times New Roman"/>
                <a:cs typeface="Times New Roman"/>
                <a:sym typeface="Times New Roman"/>
              </a:defRPr>
            </a:pPr>
            <a:r>
              <a:t>The intellectual crisis is this:</a:t>
            </a:r>
          </a:p>
          <a:p>
            <a:pPr marL="0" indent="0" defTabSz="238243">
              <a:spcBef>
                <a:spcPts val="900"/>
              </a:spcBef>
              <a:buSzTx/>
              <a:buNone/>
              <a:defRPr sz="1392">
                <a:latin typeface="Times New Roman"/>
                <a:ea typeface="Times New Roman"/>
                <a:cs typeface="Times New Roman"/>
                <a:sym typeface="Times New Roman"/>
              </a:defRPr>
            </a:pPr>
            <a:r>
              <a:t>Universities got their start, back when books were really expensive, as the only places you could read lots of books (in the library) and listen to lots of books being read aloud (in the lectures). But then came Johann Gutenberg, and books became really cheap. You could have your library, and read your books, almost anywhere. </a:t>
            </a:r>
          </a:p>
          <a:p>
            <a:pPr marL="0" indent="0" defTabSz="238243">
              <a:spcBef>
                <a:spcPts val="900"/>
              </a:spcBef>
              <a:buSzTx/>
              <a:buNone/>
              <a:defRPr sz="1392">
                <a:latin typeface="Times New Roman"/>
                <a:ea typeface="Times New Roman"/>
                <a:cs typeface="Times New Roman"/>
                <a:sym typeface="Times New Roman"/>
              </a:defRPr>
            </a:pPr>
            <a:r>
              <a:t>Yet universities did not disappear. </a:t>
            </a:r>
          </a:p>
        </p:txBody>
      </p:sp>
      <p:sp>
        <p:nvSpPr>
          <p:cNvPr id="145" name="234 words; 1:37 of vide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234 words; 1:37 of video</a:t>
            </a:r>
          </a:p>
        </p:txBody>
      </p:sp>
      <p:sp>
        <p:nvSpPr>
          <p:cNvPr id="146" name="The long 20th century will in all likelihood be seen in the future as the watershed in human experience:…"/>
          <p:cNvSpPr txBox="1"/>
          <p:nvPr/>
        </p:nvSpPr>
        <p:spPr>
          <a:xfrm>
            <a:off x="4875063" y="1142997"/>
            <a:ext cx="4127501"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50566">
              <a:spcBef>
                <a:spcPts val="900"/>
              </a:spcBef>
              <a:defRPr b="0" sz="1464">
                <a:uFillTx/>
                <a:latin typeface="Times New Roman"/>
                <a:ea typeface="Times New Roman"/>
                <a:cs typeface="Times New Roman"/>
                <a:sym typeface="Times New Roman"/>
              </a:defRPr>
            </a:pPr>
            <a:r>
              <a:t>Rather, over the past half millennium, they have flourished. </a:t>
            </a:r>
          </a:p>
          <a:p>
            <a:pPr defTabSz="250566">
              <a:spcBef>
                <a:spcPts val="900"/>
              </a:spcBef>
              <a:defRPr b="0" sz="1464">
                <a:uFillTx/>
                <a:latin typeface="Times New Roman"/>
                <a:ea typeface="Times New Roman"/>
                <a:cs typeface="Times New Roman"/>
                <a:sym typeface="Times New Roman"/>
              </a:defRPr>
            </a:pPr>
            <a:r>
              <a:t>Why?</a:t>
            </a:r>
          </a:p>
          <a:p>
            <a:pPr defTabSz="250566">
              <a:spcBef>
                <a:spcPts val="900"/>
              </a:spcBef>
              <a:defRPr b="0" sz="1464">
                <a:uFillTx/>
                <a:latin typeface="Times New Roman"/>
                <a:ea typeface="Times New Roman"/>
                <a:cs typeface="Times New Roman"/>
                <a:sym typeface="Times New Roman"/>
              </a:defRPr>
            </a:pPr>
            <a:r>
              <a:t>Unless and until we successfully answer that question, we are going to make a total hash of moving online. Here I take a stab at suggesting possible answers to this “why?” question.</a:t>
            </a:r>
          </a:p>
          <a:p>
            <a:pPr defTabSz="250566">
              <a:spcBef>
                <a:spcPts val="900"/>
              </a:spcBef>
              <a:defRPr b="0" sz="1464">
                <a:uFillTx/>
                <a:latin typeface="Times New Roman"/>
                <a:ea typeface="Times New Roman"/>
                <a:cs typeface="Times New Roman"/>
                <a:sym typeface="Times New Roman"/>
              </a:defRPr>
            </a:pPr>
            <a:r>
              <a:t>And here I also ask and suggest some possible answers to the questions: what is economics? And: what is economics good for?</a:t>
            </a:r>
          </a:p>
          <a:p>
            <a:pPr defTabSz="250566">
              <a:spcBef>
                <a:spcPts val="900"/>
              </a:spcBef>
              <a:defRPr b="0" sz="1464">
                <a:uFillTx/>
                <a:latin typeface="Times New Roman"/>
                <a:ea typeface="Times New Roman"/>
                <a:cs typeface="Times New Roman"/>
                <a:sym typeface="Times New Roman"/>
              </a:defRPr>
            </a:pPr>
            <a:r>
              <a:t>Once again: welcome. I very much hope you have fun here. I very much hope you learn stuff here.</a:t>
            </a:r>
          </a:p>
          <a:p>
            <a:pPr defTabSz="250566">
              <a:spcBef>
                <a:spcPts val="900"/>
              </a:spcBef>
              <a:defRPr b="0" sz="1464">
                <a:uFillTx/>
                <a:latin typeface="Times New Roman"/>
                <a:ea typeface="Times New Roman"/>
                <a:cs typeface="Times New Roman"/>
                <a:sym typeface="Times New Roman"/>
              </a:defRPr>
            </a:pPr>
            <a:r>
              <a:t>——</a:t>
            </a:r>
          </a:p>
          <a:p>
            <a:pPr defTabSz="250566">
              <a:spcBef>
                <a:spcPts val="900"/>
              </a:spcBef>
              <a:defRPr b="0" sz="1464">
                <a:uFillTx/>
                <a:latin typeface="Times New Roman"/>
                <a:ea typeface="Times New Roman"/>
                <a:cs typeface="Times New Roman"/>
                <a:sym typeface="Times New Roman"/>
              </a:defRPr>
            </a:pPr>
            <a:r>
              <a:t>&lt;</a:t>
            </a:r>
            <a:r>
              <a:rPr u="sng">
                <a:solidFill>
                  <a:srgbClr val="0000FF"/>
                </a:solidFill>
                <a:uFill>
                  <a:solidFill>
                    <a:srgbClr val="0000FF"/>
                  </a:solidFill>
                </a:uFill>
                <a:hlinkClick r:id="rId3" invalidUrl="" action="" tgtFrame="" tooltip="" history="1" highlightClick="0" endSnd="0"/>
              </a:rPr>
              <a:t>https://github.com/braddelong/public-files/blob/master/video-module-0-intro-2020-05-14.mp4</a:t>
            </a:r>
            <a:r>
              <a:t>&gt; </a:t>
            </a:r>
          </a:p>
          <a:p>
            <a:pPr defTabSz="250566">
              <a:spcBef>
                <a:spcPts val="900"/>
              </a:spcBef>
              <a:defRPr b="0" sz="1464">
                <a:uFillTx/>
                <a:latin typeface="Times New Roman"/>
                <a:ea typeface="Times New Roman"/>
                <a:cs typeface="Times New Roman"/>
                <a:sym typeface="Times New Roman"/>
              </a:defRPr>
            </a:pPr>
            <a:r>
              <a:t>&lt;</a:t>
            </a:r>
            <a:r>
              <a:rPr u="sng">
                <a:solidFill>
                  <a:srgbClr val="0000FF"/>
                </a:solidFill>
                <a:uFill>
                  <a:solidFill>
                    <a:srgbClr val="0000FF"/>
                  </a:solidFill>
                </a:uFill>
                <a:hlinkClick r:id="rId4" invalidUrl="" action="" tgtFrame="" tooltip="" history="1" highlightClick="0" endSnd="0"/>
              </a:rPr>
              <a:t>https://www.youtube.com/watch?v=AnSjX8ClAXQ</a:t>
            </a:r>
            <a:r>
              <a:t>&gt; </a:t>
            </a:r>
          </a:p>
          <a:p>
            <a:pPr defTabSz="250566">
              <a:spcBef>
                <a:spcPts val="900"/>
              </a:spcBef>
              <a:defRPr b="0" sz="1464">
                <a:uFillTx/>
                <a:latin typeface="Times New Roman"/>
                <a:ea typeface="Times New Roman"/>
                <a:cs typeface="Times New Roman"/>
                <a:sym typeface="Times New Roman"/>
              </a:defRPr>
            </a:pPr>
            <a:r>
              <a:t>Intro: How Do We Learn (Online Especially)?: Video &lt;</a:t>
            </a:r>
            <a:r>
              <a:rPr u="sng">
                <a:solidFill>
                  <a:srgbClr val="0000FF"/>
                </a:solidFill>
                <a:uFill>
                  <a:solidFill>
                    <a:srgbClr val="0000FF"/>
                  </a:solidFill>
                </a:uFill>
                <a:hlinkClick r:id="rId5" invalidUrl="" action="" tgtFrame="" tooltip="" history="1" highlightClick="0" endSnd="0"/>
              </a:rPr>
              <a:t>https://www.bradford-delong.com/2020/05/intro-how-do-we-learn-online-especially.html</a:t>
            </a:r>
            <a:r>
              <a:t>&gt;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Catch Our Breath…"/>
          <p:cNvSpPr txBox="1"/>
          <p:nvPr>
            <p:ph type="title"/>
          </p:nvPr>
        </p:nvSpPr>
        <p:spPr>
          <a:xfrm>
            <a:off x="127482" y="0"/>
            <a:ext cx="8890001" cy="1143001"/>
          </a:xfrm>
          <a:prstGeom prst="rect">
            <a:avLst/>
          </a:prstGeom>
        </p:spPr>
        <p:txBody>
          <a:bodyPr/>
          <a:lstStyle>
            <a:lvl1pPr defTabSz="406908">
              <a:defRPr sz="7119"/>
            </a:lvl1pPr>
          </a:lstStyle>
          <a:p>
            <a:pPr/>
            <a:r>
              <a:t>Catch Our Breath…</a:t>
            </a:r>
          </a:p>
        </p:txBody>
      </p:sp>
      <p:sp>
        <p:nvSpPr>
          <p:cNvPr id="151" name="Ask a couple of questions?…"/>
          <p:cNvSpPr txBox="1"/>
          <p:nvPr>
            <p:ph type="body" sz="half" idx="1"/>
          </p:nvPr>
        </p:nvSpPr>
        <p:spPr>
          <a:xfrm>
            <a:off x="127482" y="1143000"/>
            <a:ext cx="4445001" cy="5397500"/>
          </a:xfrm>
          <a:prstGeom prst="rect">
            <a:avLst/>
          </a:prstGeom>
        </p:spPr>
        <p:txBody>
          <a:bodyPr anchor="t"/>
          <a:lstStyle/>
          <a:p>
            <a:pPr marL="457200" indent="-457200">
              <a:spcBef>
                <a:spcPts val="1600"/>
              </a:spcBef>
              <a:buSzPct val="100000"/>
              <a:defRPr>
                <a:latin typeface="Times New Roman"/>
                <a:ea typeface="Times New Roman"/>
                <a:cs typeface="Times New Roman"/>
                <a:sym typeface="Times New Roman"/>
              </a:defRPr>
            </a:pPr>
            <a:r>
              <a:t>Ask a couple of questions? </a:t>
            </a:r>
          </a:p>
          <a:p>
            <a:pPr marL="457200" indent="-457200">
              <a:spcBef>
                <a:spcPts val="1600"/>
              </a:spcBef>
              <a:buSzPct val="100000"/>
              <a:defRPr>
                <a:latin typeface="Times New Roman"/>
                <a:ea typeface="Times New Roman"/>
                <a:cs typeface="Times New Roman"/>
                <a:sym typeface="Times New Roman"/>
              </a:defRPr>
            </a:pPr>
            <a:r>
              <a:t>Make a couple of comments?</a:t>
            </a:r>
          </a:p>
          <a:p>
            <a:pPr marL="457200" indent="-457200">
              <a:spcBef>
                <a:spcPts val="1600"/>
              </a:spcBef>
              <a:buSzPct val="100000"/>
              <a:defRPr>
                <a:latin typeface="Times New Roman"/>
                <a:ea typeface="Times New Roman"/>
                <a:cs typeface="Times New Roman"/>
                <a:sym typeface="Times New Roman"/>
              </a:defRPr>
            </a:pPr>
            <a:r>
              <a:t>Any more readings to recommend?</a:t>
            </a: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sz="1600">
                <a:latin typeface="Times New Roman"/>
                <a:ea typeface="Times New Roman"/>
                <a:cs typeface="Times New Roman"/>
                <a:sym typeface="Times New Roman"/>
              </a:defRPr>
            </a:pPr>
            <a:r>
              <a:t>&lt;&gt;</a:t>
            </a:r>
          </a:p>
        </p:txBody>
      </p:sp>
      <p:pic>
        <p:nvPicPr>
          <p:cNvPr id="152" name="Image" descr="Image"/>
          <p:cNvPicPr>
            <a:picLocks noChangeAspect="1"/>
          </p:cNvPicPr>
          <p:nvPr/>
        </p:nvPicPr>
        <p:blipFill>
          <a:blip r:embed="rId2">
            <a:extLst/>
          </a:blip>
          <a:stretch>
            <a:fillRect/>
          </a:stretch>
        </p:blipFill>
        <p:spPr>
          <a:xfrm>
            <a:off x="4572482" y="1143000"/>
            <a:ext cx="4445001" cy="4444999"/>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U.C. Berkeley: Economics 115: Spring 2020…"/>
          <p:cNvSpPr txBox="1"/>
          <p:nvPr>
            <p:ph type="title" idx="4294967295"/>
          </p:nvPr>
        </p:nvSpPr>
        <p:spPr>
          <a:xfrm>
            <a:off x="277663" y="-1"/>
            <a:ext cx="8572501" cy="2540001"/>
          </a:xfrm>
          <a:prstGeom prst="rect">
            <a:avLst/>
          </a:prstGeom>
        </p:spPr>
        <p:txBody>
          <a:bodyPr lIns="45718" tIns="45718" rIns="45718" bIns="45718"/>
          <a:lstStyle/>
          <a:p>
            <a:pPr defTabSz="270796">
              <a:defRPr sz="2262"/>
            </a:pPr>
            <a:r>
              <a:rPr sz="3480"/>
              <a:t>U.C. Berkeley: Economics 115: Fall 2020</a:t>
            </a:r>
            <a:r>
              <a:rPr sz="4002">
                <a:latin typeface="Calibri"/>
                <a:ea typeface="Calibri"/>
                <a:cs typeface="Calibri"/>
                <a:sym typeface="Calibri"/>
              </a:rPr>
              <a:t> </a:t>
            </a:r>
            <a:endParaRPr sz="4002"/>
          </a:p>
          <a:p>
            <a:pPr defTabSz="270796">
              <a:defRPr sz="5220">
                <a:latin typeface="Calibri"/>
                <a:ea typeface="Calibri"/>
                <a:cs typeface="Calibri"/>
                <a:sym typeface="Calibri"/>
              </a:defRPr>
            </a:pPr>
            <a:r>
              <a:t>The World Economy in the Long 20</a:t>
            </a:r>
            <a:r>
              <a:rPr baseline="31999"/>
              <a:t>th</a:t>
            </a:r>
            <a:r>
              <a:t> Century: 1870-2016</a:t>
            </a:r>
          </a:p>
        </p:txBody>
      </p:sp>
      <p:sp>
        <p:nvSpPr>
          <p:cNvPr id="155" name="Brad DeLong…"/>
          <p:cNvSpPr txBox="1"/>
          <p:nvPr>
            <p:ph type="body" idx="4294967295"/>
          </p:nvPr>
        </p:nvSpPr>
        <p:spPr>
          <a:xfrm>
            <a:off x="277663" y="2540000"/>
            <a:ext cx="8572501" cy="4127500"/>
          </a:xfrm>
          <a:prstGeom prst="rect">
            <a:avLst/>
          </a:prstGeom>
        </p:spPr>
        <p:txBody>
          <a:bodyPr lIns="45718" tIns="45718" rIns="45718" bIns="45718" anchor="t"/>
          <a:lstStyle/>
          <a:p>
            <a:pPr marL="0" indent="0" algn="ctr" defTabSz="303602">
              <a:spcBef>
                <a:spcPts val="600"/>
              </a:spcBef>
              <a:buSzTx/>
              <a:buNone/>
              <a:tabLst>
                <a:tab pos="165100" algn="l"/>
              </a:tabLst>
              <a:defRPr b="1" sz="2309">
                <a:uFill>
                  <a:solidFill>
                    <a:srgbClr val="000000"/>
                  </a:solidFill>
                </a:uFill>
                <a:latin typeface="+mj-lt"/>
                <a:ea typeface="+mj-ea"/>
                <a:cs typeface="+mj-cs"/>
                <a:sym typeface="Helvetica"/>
              </a:defRPr>
            </a:pPr>
          </a:p>
          <a:p>
            <a:pPr marL="0" indent="0" algn="ctr" defTabSz="303602">
              <a:spcBef>
                <a:spcPts val="600"/>
              </a:spcBef>
              <a:buSzTx/>
              <a:buNone/>
              <a:tabLst>
                <a:tab pos="165100" algn="l"/>
              </a:tabLst>
              <a:defRPr b="1" sz="2772">
                <a:uFill>
                  <a:solidFill>
                    <a:srgbClr val="000000"/>
                  </a:solidFill>
                </a:uFill>
                <a:latin typeface="+mj-lt"/>
                <a:ea typeface="+mj-ea"/>
                <a:cs typeface="+mj-cs"/>
                <a:sym typeface="Helvetica"/>
              </a:defRPr>
            </a:pPr>
            <a:r>
              <a:t>Brad DeLong</a:t>
            </a:r>
          </a:p>
          <a:p>
            <a:pPr marL="0" indent="0" algn="ctr" defTabSz="303602">
              <a:spcBef>
                <a:spcPts val="600"/>
              </a:spcBef>
              <a:buSzTx/>
              <a:buNone/>
              <a:tabLst>
                <a:tab pos="165100" algn="l"/>
              </a:tabLst>
              <a:defRPr sz="1848">
                <a:uFill>
                  <a:solidFill>
                    <a:srgbClr val="000000"/>
                  </a:solidFill>
                </a:uFill>
                <a:latin typeface="+mj-lt"/>
                <a:ea typeface="+mj-ea"/>
                <a:cs typeface="+mj-cs"/>
                <a:sym typeface="Helvetica"/>
              </a:defRPr>
            </a:pPr>
            <a:r>
              <a:t>Department of Economics &amp; Blum Center, U.C. Berkeley; &amp; WCEG</a:t>
            </a:r>
          </a:p>
          <a:p>
            <a:pPr marL="0" indent="0" algn="ctr" defTabSz="303602">
              <a:spcBef>
                <a:spcPts val="600"/>
              </a:spcBef>
              <a:buSzTx/>
              <a:buNone/>
              <a:tabLst>
                <a:tab pos="165100" algn="l"/>
              </a:tabLst>
              <a:defRPr sz="1848" u="sng">
                <a:solidFill>
                  <a:srgbClr val="0000FF"/>
                </a:solidFill>
                <a:uFill>
                  <a:solidFill>
                    <a:srgbClr val="0000FF"/>
                  </a:solidFill>
                </a:uFill>
                <a:latin typeface="+mj-lt"/>
                <a:ea typeface="+mj-ea"/>
                <a:cs typeface="+mj-cs"/>
                <a:sym typeface="Helvetica"/>
              </a:defRPr>
            </a:pPr>
            <a:r>
              <a:rPr>
                <a:hlinkClick r:id="rId2" invalidUrl="" action="" tgtFrame="" tooltip="" history="1" highlightClick="0" endSnd="0"/>
              </a:rPr>
              <a:t>delong@econ.berkeley.edu</a:t>
            </a:r>
          </a:p>
          <a:p>
            <a:pPr marL="0" indent="0" algn="ctr" defTabSz="303602">
              <a:spcBef>
                <a:spcPts val="600"/>
              </a:spcBef>
              <a:buSzTx/>
              <a:buNone/>
              <a:tabLst>
                <a:tab pos="165100" algn="l"/>
              </a:tabLst>
              <a:defRPr sz="1848">
                <a:uFill>
                  <a:solidFill>
                    <a:srgbClr val="000000"/>
                  </a:solidFill>
                </a:uFill>
                <a:latin typeface="+mj-lt"/>
                <a:ea typeface="+mj-ea"/>
                <a:cs typeface="+mj-cs"/>
                <a:sym typeface="Helvetica"/>
              </a:defRPr>
            </a:pPr>
          </a:p>
          <a:p>
            <a:pPr marL="0" indent="0" algn="ctr" defTabSz="303602">
              <a:spcBef>
                <a:spcPts val="600"/>
              </a:spcBef>
              <a:buSzTx/>
              <a:buNone/>
              <a:tabLst>
                <a:tab pos="165100" algn="l"/>
              </a:tabLst>
              <a:defRPr sz="1848">
                <a:uFill>
                  <a:solidFill>
                    <a:srgbClr val="000000"/>
                  </a:solidFill>
                </a:uFill>
                <a:latin typeface="+mj-lt"/>
                <a:ea typeface="+mj-ea"/>
                <a:cs typeface="+mj-cs"/>
                <a:sym typeface="Helvetica"/>
              </a:defRPr>
            </a:pPr>
            <a:r>
              <a:t>last revised: 2020-05-23</a:t>
            </a:r>
          </a:p>
          <a:p>
            <a:pPr marL="0" indent="0" algn="ctr" defTabSz="303602">
              <a:spcBef>
                <a:spcPts val="600"/>
              </a:spcBef>
              <a:buSzTx/>
              <a:buNone/>
              <a:tabLst>
                <a:tab pos="165100" algn="l"/>
              </a:tabLst>
              <a:defRPr sz="1848">
                <a:uFill>
                  <a:solidFill>
                    <a:srgbClr val="000000"/>
                  </a:solidFill>
                </a:uFill>
                <a:latin typeface="+mj-lt"/>
                <a:ea typeface="+mj-ea"/>
                <a:cs typeface="+mj-cs"/>
                <a:sym typeface="Helvetica"/>
              </a:defRPr>
            </a:pPr>
            <a:r>
              <a:t>for delivery: 2020-08-29</a:t>
            </a:r>
          </a:p>
          <a:p>
            <a:pPr marL="0" indent="0" algn="ctr" defTabSz="303602">
              <a:spcBef>
                <a:spcPts val="600"/>
              </a:spcBef>
              <a:buSzTx/>
              <a:buNone/>
              <a:tabLst>
                <a:tab pos="165100" algn="l"/>
              </a:tabLst>
              <a:defRPr sz="1848">
                <a:uFill>
                  <a:solidFill>
                    <a:srgbClr val="000000"/>
                  </a:solidFill>
                </a:uFill>
                <a:latin typeface="+mj-lt"/>
                <a:ea typeface="+mj-ea"/>
                <a:cs typeface="+mj-cs"/>
                <a:sym typeface="Helvetica"/>
              </a:defRPr>
            </a:pPr>
          </a:p>
          <a:p>
            <a:pPr marL="0" indent="0" algn="ctr" defTabSz="303602">
              <a:spcBef>
                <a:spcPts val="600"/>
              </a:spcBef>
              <a:buSzTx/>
              <a:buNone/>
              <a:tabLst>
                <a:tab pos="165100" algn="l"/>
              </a:tabLst>
              <a:defRPr sz="1232">
                <a:uFill>
                  <a:solidFill>
                    <a:srgbClr val="000000"/>
                  </a:solidFill>
                </a:uFill>
                <a:latin typeface="+mj-lt"/>
                <a:ea typeface="+mj-ea"/>
                <a:cs typeface="+mj-cs"/>
                <a:sym typeface="Helvetica"/>
              </a:defRPr>
            </a:pPr>
            <a:r>
              <a:t>Fall 2020 instantiation: &lt;</a:t>
            </a:r>
            <a:r>
              <a:rPr u="sng">
                <a:solidFill>
                  <a:srgbClr val="0000FF"/>
                </a:solidFill>
                <a:uFill>
                  <a:solidFill>
                    <a:srgbClr val="0000FF"/>
                  </a:solidFill>
                </a:uFill>
                <a:hlinkClick r:id="rId3" invalidUrl="" action="" tgtFrame="" tooltip="" history="1" highlightClick="0" endSnd="0"/>
              </a:rPr>
              <a:t>https://bcourses.berkeley.edu/courses/1493152</a:t>
            </a:r>
            <a:r>
              <a:t>&gt;</a:t>
            </a:r>
          </a:p>
          <a:p>
            <a:pPr marL="0" indent="0" algn="ctr" defTabSz="303602">
              <a:spcBef>
                <a:spcPts val="400"/>
              </a:spcBef>
              <a:buSzTx/>
              <a:buNone/>
              <a:tabLst>
                <a:tab pos="165100" algn="l"/>
              </a:tabLst>
              <a:defRPr sz="1232">
                <a:uFill>
                  <a:solidFill>
                    <a:srgbClr val="000000"/>
                  </a:solidFill>
                </a:uFill>
                <a:latin typeface="+mj-lt"/>
                <a:ea typeface="+mj-ea"/>
                <a:cs typeface="+mj-cs"/>
                <a:sym typeface="Helvetica"/>
              </a:defRPr>
            </a:pPr>
            <a:r>
              <a:t>On github: &lt;</a:t>
            </a:r>
            <a:r>
              <a:rPr u="sng">
                <a:solidFill>
                  <a:srgbClr val="0000FF"/>
                </a:solidFill>
                <a:uFill>
                  <a:solidFill>
                    <a:srgbClr val="0000FF"/>
                  </a:solidFill>
                </a:uFill>
                <a:hlinkClick r:id="rId4" invalidUrl="" action="" tgtFrame="" tooltip="" history="1" highlightClick="0" endSnd="0"/>
              </a:rPr>
              <a:t>https://github.com/braddelong/public-files/blob/master/econ-115-master.pptx</a:t>
            </a:r>
            <a:r>
              <a:t>&gt;</a:t>
            </a:r>
          </a:p>
          <a:p>
            <a:pPr marL="0" indent="0" algn="ctr" defTabSz="303602">
              <a:spcBef>
                <a:spcPts val="400"/>
              </a:spcBef>
              <a:buSzTx/>
              <a:buNone/>
              <a:tabLst>
                <a:tab pos="165100" algn="l"/>
              </a:tabLst>
              <a:defRPr sz="1232">
                <a:uFill>
                  <a:solidFill>
                    <a:srgbClr val="000000"/>
                  </a:solidFill>
                </a:uFill>
                <a:latin typeface="+mj-lt"/>
                <a:ea typeface="+mj-ea"/>
                <a:cs typeface="+mj-cs"/>
                <a:sym typeface="Helvetica"/>
              </a:defRPr>
            </a:pPr>
            <a:r>
              <a:t>Master file: &lt;</a:t>
            </a:r>
            <a:r>
              <a:rPr u="sng">
                <a:solidFill>
                  <a:srgbClr val="0000FF"/>
                </a:solidFill>
                <a:uFill>
                  <a:solidFill>
                    <a:srgbClr val="0000FF"/>
                  </a:solidFill>
                </a:uFill>
                <a:hlinkClick r:id="rId5" invalidUrl="" action="" tgtFrame="" tooltip="" history="1" highlightClick="0" endSnd="0"/>
              </a:rPr>
              <a:t>https://www.icloud.com/keynote/0oWNqxKlrwJZn8H1UbIfG-LBg</a:t>
            </a:r>
            <a:r>
              <a:t>&gt;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About the Course"/>
          <p:cNvSpPr txBox="1"/>
          <p:nvPr>
            <p:ph type="title" idx="4294967295"/>
          </p:nvPr>
        </p:nvSpPr>
        <p:spPr>
          <a:xfrm>
            <a:off x="112563" y="-3"/>
            <a:ext cx="8890001" cy="1143001"/>
          </a:xfrm>
          <a:prstGeom prst="rect">
            <a:avLst/>
          </a:prstGeom>
        </p:spPr>
        <p:txBody>
          <a:bodyPr lIns="45718" tIns="45718" rIns="45718" bIns="45718"/>
          <a:lstStyle>
            <a:lvl1pPr defTabSz="393192">
              <a:defRPr sz="6880"/>
            </a:lvl1pPr>
          </a:lstStyle>
          <a:p>
            <a:pPr/>
            <a:r>
              <a:t>Modules</a:t>
            </a:r>
          </a:p>
        </p:txBody>
      </p:sp>
      <p:sp>
        <p:nvSpPr>
          <p:cNvPr id="158" name="The long 20th century will in all likelihood be seen in the future as the watershed in human experience:…"/>
          <p:cNvSpPr txBox="1"/>
          <p:nvPr>
            <p:ph type="body" idx="4294967295"/>
          </p:nvPr>
        </p:nvSpPr>
        <p:spPr>
          <a:xfrm>
            <a:off x="112563" y="1142997"/>
            <a:ext cx="5715001" cy="5397501"/>
          </a:xfrm>
          <a:prstGeom prst="rect">
            <a:avLst/>
          </a:prstGeom>
        </p:spPr>
        <p:txBody>
          <a:bodyPr lIns="45718" tIns="45718" rIns="45718" bIns="45718" anchor="t"/>
          <a:lstStyle/>
          <a:p>
            <a:pPr marL="0" indent="0" defTabSz="246888">
              <a:spcBef>
                <a:spcPts val="300"/>
              </a:spcBef>
              <a:buSzTx/>
              <a:buNone/>
              <a:defRPr b="1" sz="1620">
                <a:uFill>
                  <a:solidFill>
                    <a:srgbClr val="000000"/>
                  </a:solidFill>
                </a:uFill>
                <a:latin typeface="+mj-lt"/>
                <a:ea typeface="+mj-ea"/>
                <a:cs typeface="+mj-cs"/>
                <a:sym typeface="Helvetica"/>
              </a:defRPr>
            </a:pPr>
            <a:r>
              <a:t>Notionally: a sixteen week semester—the last week being review, &amp; the first week getting off to a somewhat ragged start…</a:t>
            </a:r>
          </a:p>
          <a:p>
            <a:pPr marL="0" indent="0" defTabSz="199978">
              <a:spcBef>
                <a:spcPts val="400"/>
              </a:spcBef>
              <a:buSzTx/>
              <a:buNone/>
              <a:tabLst>
                <a:tab pos="114300" algn="l"/>
              </a:tabLst>
              <a:defRPr sz="1296">
                <a:uFill>
                  <a:solidFill>
                    <a:srgbClr val="000000"/>
                  </a:solidFill>
                </a:uFill>
                <a:latin typeface="Times New Roman"/>
                <a:ea typeface="Times New Roman"/>
                <a:cs typeface="Times New Roman"/>
                <a:sym typeface="Times New Roman"/>
              </a:defRPr>
            </a:pPr>
          </a:p>
          <a:p>
            <a:pPr marL="0" indent="0" defTabSz="199978">
              <a:spcBef>
                <a:spcPts val="400"/>
              </a:spcBef>
              <a:buSzTx/>
              <a:buNone/>
              <a:tabLst>
                <a:tab pos="114300" algn="l"/>
              </a:tabLst>
              <a:defRPr sz="1296">
                <a:uFill>
                  <a:solidFill>
                    <a:srgbClr val="000000"/>
                  </a:solidFill>
                </a:uFill>
                <a:latin typeface="Times New Roman"/>
                <a:ea typeface="Times New Roman"/>
                <a:cs typeface="Times New Roman"/>
                <a:sym typeface="Times New Roman"/>
              </a:defRPr>
            </a:pPr>
            <a:r>
              <a:t>0.   As class begins… &lt;&lt;</a:t>
            </a:r>
            <a:r>
              <a:rPr u="sng">
                <a:solidFill>
                  <a:srgbClr val="0000FF"/>
                </a:solidFill>
                <a:uFill>
                  <a:solidFill>
                    <a:srgbClr val="0000FF"/>
                  </a:solidFill>
                </a:uFill>
                <a:hlinkClick r:id="rId2" invalidUrl="" action="" tgtFrame="" tooltip="" history="1" highlightClick="0" endSnd="0"/>
              </a:rPr>
              <a:t>https://www.icloud.com/keynote/0FVJH3UuqPuq91KpU0jRc1vRQ</a:t>
            </a:r>
            <a:r>
              <a:t>&gt;</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Themes</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Growth &amp; globalization 1870-1914</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Empire &amp; underdevelopment: 1870-1914</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World War I &amp; failed reconstruction: 1907-1929</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The Great Depression: 1925-1941</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Alternatives to the ‘classical liberal’ order: 1870-2016</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World War II &amp; cold war: 1933-1989</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30 glorious years in the global north: 1945-1975</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False (&amp; true) starts to development in the global south: 1911-1990</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The neoliberal turn: 1980-2005</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Hyperglobalization &amp; infotech: 1955-2016</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The great recession &amp; secular stagnation: 2005-2016</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East Asia’s rise: 1870-2016</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Ending the long 20th century: 2005-2016</a:t>
            </a:r>
          </a:p>
          <a:p>
            <a:pPr marL="246888" indent="-246888" defTabSz="199978">
              <a:spcBef>
                <a:spcPts val="400"/>
              </a:spcBef>
              <a:buSzPct val="100000"/>
              <a:buAutoNum type="arabicPeriod" startAt="1"/>
              <a:tabLst>
                <a:tab pos="114300" algn="l"/>
              </a:tabLst>
              <a:defRPr sz="1296">
                <a:uFill>
                  <a:solidFill>
                    <a:srgbClr val="000000"/>
                  </a:solidFill>
                </a:uFill>
                <a:latin typeface="Times New Roman"/>
                <a:ea typeface="Times New Roman"/>
                <a:cs typeface="Times New Roman"/>
                <a:sym typeface="Times New Roman"/>
              </a:defRPr>
            </a:pPr>
            <a:r>
              <a:t>Conclusion: looking back &amp; looking forward: -3000-3000</a:t>
            </a:r>
          </a:p>
        </p:txBody>
      </p:sp>
      <p:sp>
        <p:nvSpPr>
          <p:cNvPr id="159" name="Text"/>
          <p:cNvSpPr txBox="1"/>
          <p:nvPr/>
        </p:nvSpPr>
        <p:spPr>
          <a:xfrm>
            <a:off x="4381500" y="6540497"/>
            <a:ext cx="4762500" cy="332737"/>
          </a:xfrm>
          <a:prstGeom prst="rect">
            <a:avLst/>
          </a:prstGeom>
          <a:ln w="12700">
            <a:miter lim="400000"/>
          </a:ln>
        </p:spPr>
        <p:txBody>
          <a:bodyPr lIns="45718" tIns="45718" rIns="45718" bIns="45718">
            <a:spAutoFit/>
          </a:bodyPr>
          <a:lstStyle/>
          <a:p>
            <a:pPr algn="r">
              <a:defRPr sz="1600"/>
            </a:pPr>
          </a:p>
        </p:txBody>
      </p:sp>
      <p:pic>
        <p:nvPicPr>
          <p:cNvPr id="160" name="Image" descr="Image">
            <a:hlinkClick r:id="rId3" invalidUrl="" action="" tgtFrame="" tooltip="" history="1" highlightClick="0" endSnd="0"/>
          </p:cNvPr>
          <p:cNvPicPr>
            <a:picLocks noChangeAspect="1"/>
          </p:cNvPicPr>
          <p:nvPr/>
        </p:nvPicPr>
        <p:blipFill>
          <a:blip r:embed="rId4">
            <a:extLst/>
          </a:blip>
          <a:stretch>
            <a:fillRect/>
          </a:stretch>
        </p:blipFill>
        <p:spPr>
          <a:xfrm>
            <a:off x="5827563" y="1142997"/>
            <a:ext cx="3175001" cy="3175000"/>
          </a:xfrm>
          <a:prstGeom prst="rect">
            <a:avLst/>
          </a:prstGeom>
          <a:ln w="12700">
            <a:miter lim="400000"/>
          </a:ln>
        </p:spPr>
      </p:pic>
      <p:pic>
        <p:nvPicPr>
          <p:cNvPr id="161" name="Image" descr="Image">
            <a:hlinkClick r:id="rId5" invalidUrl="" action="" tgtFrame="" tooltip="" history="1" highlightClick="0" endSnd="0"/>
          </p:cNvPr>
          <p:cNvPicPr>
            <a:picLocks noChangeAspect="1"/>
          </p:cNvPicPr>
          <p:nvPr/>
        </p:nvPicPr>
        <p:blipFill>
          <a:blip r:embed="rId6">
            <a:extLst/>
          </a:blip>
          <a:stretch>
            <a:fillRect/>
          </a:stretch>
        </p:blipFill>
        <p:spPr>
          <a:xfrm>
            <a:off x="5827563" y="4298672"/>
            <a:ext cx="3175001" cy="2241827"/>
          </a:xfrm>
          <a:prstGeom prst="rect">
            <a:avLst/>
          </a:prstGeom>
          <a:ln w="12700">
            <a:miter lim="400000"/>
          </a:ln>
        </p:spPr>
      </p:pic>
      <p:sp>
        <p:nvSpPr>
          <p:cNvPr id="162" name="Link"/>
          <p:cNvSpPr txBox="1"/>
          <p:nvPr/>
        </p:nvSpPr>
        <p:spPr>
          <a:xfrm>
            <a:off x="5827563" y="4029435"/>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63" name="Link"/>
          <p:cNvSpPr txBox="1"/>
          <p:nvPr/>
        </p:nvSpPr>
        <p:spPr>
          <a:xfrm>
            <a:off x="5827563" y="6271261"/>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